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57" r:id="rId5"/>
    <p:sldId id="259" r:id="rId6"/>
    <p:sldId id="258" r:id="rId7"/>
    <p:sldId id="266" r:id="rId8"/>
    <p:sldId id="261" r:id="rId9"/>
    <p:sldId id="262" r:id="rId10"/>
    <p:sldId id="267" r:id="rId11"/>
    <p:sldId id="260" r:id="rId12"/>
    <p:sldId id="268" r:id="rId13"/>
    <p:sldId id="26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94660"/>
  </p:normalViewPr>
  <p:slideViewPr>
    <p:cSldViewPr>
      <p:cViewPr varScale="1">
        <p:scale>
          <a:sx n="68" d="100"/>
          <a:sy n="68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1B3B-FCA2-464E-96AC-CCCF6155D2F7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DF89-F5B4-45B6-85DF-63818F4DE7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60D7-3961-4970-A3B6-C7880CE1563E}" type="datetimeFigureOut">
              <a:rPr lang="es-ES" smtClean="0"/>
              <a:pPr/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7654-39FB-4DF5-961A-646C389C67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-griego-del-pilar-18683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ZSM-bl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000108"/>
            <a:ext cx="5572164" cy="523400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571604" y="785794"/>
            <a:ext cx="62808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La mujer griega.</a:t>
            </a:r>
          </a:p>
        </p:txBody>
      </p:sp>
      <p:pic>
        <p:nvPicPr>
          <p:cNvPr id="2052" name="Picture 4" descr="Resultado de imagen de la mujer grie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071678"/>
            <a:ext cx="3071834" cy="433525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643306" y="528638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Blackadder ITC" pitchFamily="82" charset="0"/>
              </a:rPr>
              <a:t>Por: Ángela, Carlota, José y Lucía.</a:t>
            </a:r>
          </a:p>
        </p:txBody>
      </p:sp>
      <p:pic>
        <p:nvPicPr>
          <p:cNvPr id="2054" name="Picture 6" descr="Resultado de imagen de Grec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357430"/>
            <a:ext cx="3916222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-griego-del-pilar-18683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ZSM-bl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214422"/>
            <a:ext cx="5019686" cy="501968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627561" y="714356"/>
            <a:ext cx="38170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Gineceo.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28728" y="2500306"/>
            <a:ext cx="628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*"/>
            </a:pPr>
            <a:r>
              <a:rPr lang="es-ES" sz="4400" dirty="0">
                <a:latin typeface="Arabic Typesetting" pitchFamily="66" charset="-78"/>
                <a:cs typeface="Arabic Typesetting" pitchFamily="66" charset="-78"/>
              </a:rPr>
              <a:t>Se encontraba en las casas grandes.</a:t>
            </a:r>
          </a:p>
          <a:p>
            <a:pPr>
              <a:buFont typeface="Calibri" pitchFamily="34" charset="0"/>
              <a:buChar char="*"/>
            </a:pPr>
            <a:r>
              <a:rPr lang="es-ES" sz="4400" dirty="0">
                <a:latin typeface="Arabic Typesetting" pitchFamily="66" charset="-78"/>
                <a:cs typeface="Arabic Typesetting" pitchFamily="66" charset="-78"/>
              </a:rPr>
              <a:t>Era de uso exclusivo para todas las mujeres de la casa.  </a:t>
            </a:r>
          </a:p>
          <a:p>
            <a:pPr>
              <a:buFont typeface="Calibri" pitchFamily="34" charset="0"/>
              <a:buChar char="*"/>
            </a:pPr>
            <a:r>
              <a:rPr lang="es-ES" sz="4400" dirty="0">
                <a:latin typeface="Arabic Typesetting" pitchFamily="66" charset="-78"/>
                <a:cs typeface="Arabic Typesetting" pitchFamily="66" charset="-78"/>
              </a:rPr>
              <a:t> En esta sala las mujeres hacían sus labore: tejer e hilar. </a:t>
            </a:r>
          </a:p>
        </p:txBody>
      </p:sp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1436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a-mujer-griega-12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-griego-del-pilar-18683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ZSM-bl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785794"/>
            <a:ext cx="4948248" cy="49482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928926" y="357166"/>
            <a:ext cx="332815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cap="none" spc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Fin.</a:t>
            </a:r>
          </a:p>
        </p:txBody>
      </p:sp>
      <p:pic>
        <p:nvPicPr>
          <p:cNvPr id="23554" name="Picture 2" descr="Resultado de imagen de antigua gre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428868"/>
            <a:ext cx="5857916" cy="39365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-griego-del-pilar-18683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ZSM-bl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5230" y="476672"/>
            <a:ext cx="5234001" cy="523400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433899" y="494119"/>
            <a:ext cx="23166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Vida.</a:t>
            </a:r>
            <a:endParaRPr lang="es-ES" sz="80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9319" y="1268760"/>
            <a:ext cx="65008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*"/>
            </a:pPr>
            <a:r>
              <a:rPr lang="es-ES" sz="3600" dirty="0">
                <a:latin typeface="Arabic Typesetting" pitchFamily="66" charset="-78"/>
                <a:cs typeface="Arabic Typesetting" pitchFamily="66" charset="-78"/>
              </a:rPr>
              <a:t>La mujer griega </a:t>
            </a:r>
            <a:r>
              <a:rPr lang="es-ES" sz="3600" dirty="0" err="1">
                <a:latin typeface="Arabic Typesetting" pitchFamily="66" charset="-78"/>
                <a:cs typeface="Arabic Typesetting" pitchFamily="66" charset="-78"/>
              </a:rPr>
              <a:t>eraconsiderada</a:t>
            </a:r>
            <a:r>
              <a:rPr lang="es-ES" sz="3600" dirty="0">
                <a:latin typeface="Arabic Typesetting" pitchFamily="66" charset="-78"/>
                <a:cs typeface="Arabic Typesetting" pitchFamily="66" charset="-78"/>
              </a:rPr>
              <a:t> una eterna menor de edad.</a:t>
            </a:r>
          </a:p>
          <a:p>
            <a:pPr>
              <a:buFont typeface="Calibri" pitchFamily="34" charset="0"/>
              <a:buChar char="*"/>
            </a:pPr>
            <a:r>
              <a:rPr lang="es-ES" sz="3600" dirty="0">
                <a:latin typeface="Arabic Typesetting" pitchFamily="66" charset="-78"/>
                <a:cs typeface="Arabic Typesetting" pitchFamily="66" charset="-78"/>
              </a:rPr>
              <a:t>La mujer era excluida de la vida pública, sólo salían de casa para acudir a fiestas o funerales.</a:t>
            </a:r>
          </a:p>
          <a:p>
            <a:pPr>
              <a:buFont typeface="Calibri" pitchFamily="34" charset="0"/>
              <a:buChar char="*"/>
            </a:pPr>
            <a:r>
              <a:rPr lang="es-ES" sz="3600" dirty="0">
                <a:latin typeface="Arabic Typesetting" pitchFamily="66" charset="-78"/>
                <a:cs typeface="Arabic Typesetting" pitchFamily="66" charset="-78"/>
              </a:rPr>
              <a:t>Cuando eran niñas no iban a la escuela. </a:t>
            </a:r>
          </a:p>
          <a:p>
            <a:pPr>
              <a:buFont typeface="Calibri" pitchFamily="34" charset="0"/>
              <a:buChar char="*"/>
            </a:pPr>
            <a:r>
              <a:rPr lang="es-ES" sz="3600" dirty="0">
                <a:latin typeface="Arabic Typesetting" pitchFamily="66" charset="-78"/>
                <a:cs typeface="Arabic Typesetting" pitchFamily="66" charset="-78"/>
              </a:rPr>
              <a:t>Eran consideradas un ser débil. </a:t>
            </a:r>
          </a:p>
          <a:p>
            <a:pPr>
              <a:buFont typeface="Calibri" pitchFamily="34" charset="0"/>
              <a:buChar char="*"/>
            </a:pP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n de mujeres grie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-griego-del-pilar-18683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Imagen" descr="ZSM-bl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928670"/>
            <a:ext cx="4876811" cy="487681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928794" y="571480"/>
            <a:ext cx="52693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El matrimonio.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42976" y="1714488"/>
            <a:ext cx="714380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>
              <a:buFont typeface="Blackadder ITC" pitchFamily="82" charset="0"/>
              <a:buChar char="*"/>
            </a:pPr>
            <a:r>
              <a:rPr lang="es-ES" sz="3000" dirty="0">
                <a:latin typeface="Arabic Typesetting" pitchFamily="66" charset="-78"/>
                <a:cs typeface="Arabic Typesetting" pitchFamily="66" charset="-78"/>
              </a:rPr>
              <a:t>Los novios no elegían a su pareja. Era un contrato comercial.</a:t>
            </a:r>
          </a:p>
          <a:p>
            <a:pPr>
              <a:buFont typeface="Blackadder ITC" pitchFamily="82" charset="0"/>
              <a:buChar char="*"/>
            </a:pPr>
            <a:r>
              <a:rPr lang="es-ES" sz="3000" dirty="0">
                <a:latin typeface="Arabic Typesetting" pitchFamily="66" charset="-78"/>
                <a:cs typeface="Arabic Typesetting" pitchFamily="66" charset="-78"/>
              </a:rPr>
              <a:t>Los novios nunca se habían visto antes de la celebración matrimonial. </a:t>
            </a:r>
          </a:p>
          <a:p>
            <a:pPr>
              <a:buFont typeface="Blackadder ITC" pitchFamily="82" charset="0"/>
              <a:buChar char="*"/>
            </a:pPr>
            <a:r>
              <a:rPr lang="es-ES" sz="3000" dirty="0">
                <a:latin typeface="Arabic Typesetting" pitchFamily="66" charset="-78"/>
                <a:cs typeface="Arabic Typesetting" pitchFamily="66" charset="-78"/>
              </a:rPr>
              <a:t>La ceremonia duraba 3 días en total: </a:t>
            </a:r>
          </a:p>
          <a:p>
            <a:r>
              <a:rPr lang="es-ES" sz="3000" dirty="0">
                <a:latin typeface="Arabic Typesetting" pitchFamily="66" charset="-78"/>
                <a:cs typeface="Arabic Typesetting" pitchFamily="66" charset="-78"/>
              </a:rPr>
              <a:t>     -El primer día la novia realizaba una serie de ritos, ofrecía a la diosa Artemisa sus juguetes de niña y un mechón de su pelo. </a:t>
            </a:r>
          </a:p>
          <a:p>
            <a:r>
              <a:rPr lang="es-ES" sz="3000" dirty="0">
                <a:latin typeface="Arabic Typesetting" pitchFamily="66" charset="-78"/>
                <a:cs typeface="Arabic Typesetting" pitchFamily="66" charset="-78"/>
              </a:rPr>
              <a:t>     -El segundo día se celebraba el matrimonio en sí. </a:t>
            </a:r>
          </a:p>
          <a:p>
            <a:r>
              <a:rPr lang="es-ES" sz="3000" dirty="0">
                <a:latin typeface="Arabic Typesetting" pitchFamily="66" charset="-78"/>
                <a:cs typeface="Arabic Typesetting" pitchFamily="66" charset="-78"/>
              </a:rPr>
              <a:t>     -El tercer día la familia de la novia acudía a la casa de los </a:t>
            </a:r>
          </a:p>
          <a:p>
            <a:r>
              <a:rPr lang="es-ES" sz="3000" dirty="0">
                <a:latin typeface="Arabic Typesetting" pitchFamily="66" charset="-78"/>
                <a:cs typeface="Arabic Typesetting" pitchFamily="66" charset="-78"/>
              </a:rPr>
              <a:t>    novios portando regalos y celebraban la unión de sus hijos.</a:t>
            </a:r>
          </a:p>
          <a:p>
            <a:r>
              <a:rPr lang="es-ES" sz="3000" dirty="0">
                <a:latin typeface="Arabic Typesetting" pitchFamily="66" charset="-78"/>
                <a:cs typeface="Arabic Typesetting" pitchFamily="66" charset="-78"/>
              </a:rPr>
              <a:t>    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de boda griega antig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8943638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-griego-del-pilar-18683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ZSM-bl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785794"/>
            <a:ext cx="5162563" cy="516256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413319" y="714356"/>
            <a:ext cx="41857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La familia.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357290" y="2071678"/>
            <a:ext cx="64294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*"/>
            </a:pP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El papel de la mujer griega en la familia era el de ser esposa y madre. </a:t>
            </a:r>
          </a:p>
          <a:p>
            <a:pPr>
              <a:buFont typeface="Calibri" pitchFamily="34" charset="0"/>
              <a:buChar char="*"/>
            </a:pP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Las mujeres debían tener hijos, cuidarlos en los primeros años de vida y mantener el orden en la casa.</a:t>
            </a:r>
          </a:p>
          <a:p>
            <a:pPr>
              <a:buFont typeface="Calibri" pitchFamily="34" charset="0"/>
              <a:buChar char="*"/>
            </a:pP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El objetivo de las mujeres en el matrimonio era tener un hijo varón. </a:t>
            </a:r>
          </a:p>
          <a:p>
            <a:pPr>
              <a:buFont typeface="Calibri" pitchFamily="34" charset="0"/>
              <a:buChar char="*"/>
            </a:pP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Las mujeres griegas tenían una parte de la casa específica para ellas: el gineceo.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Resultado de imagen de familias grie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AutoShape 4" descr="Resultado de imagen de familias grie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2" name="AutoShape 6" descr="Resultado de imagen de familias grie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4" name="Picture 8" descr="Resultado de imagen de familias grie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2721"/>
            <a:ext cx="9157536" cy="453527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Miembros de la familia griega.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500166" y="264318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Arabic Typesetting" pitchFamily="66" charset="-78"/>
                <a:cs typeface="Arabic Typesetting" pitchFamily="66" charset="-78"/>
              </a:rPr>
              <a:t>Padres e hijos.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715140" y="2643182"/>
            <a:ext cx="221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Arabic Typesetting" pitchFamily="66" charset="-78"/>
                <a:cs typeface="Arabic Typesetting" pitchFamily="66" charset="-78"/>
              </a:rPr>
              <a:t>Esclavos.</a:t>
            </a:r>
          </a:p>
        </p:txBody>
      </p:sp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-griego-del-pilar-18683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ZSM-bl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642918"/>
            <a:ext cx="5214974" cy="521497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500298" y="857232"/>
            <a:ext cx="41937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El divorcio.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28728" y="2428868"/>
            <a:ext cx="6357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*"/>
            </a:pP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Los únicos motivos por el que los griegos podían divorciarse eran:</a:t>
            </a:r>
          </a:p>
          <a:p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          -Falta de descendencia. </a:t>
            </a:r>
          </a:p>
          <a:p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          -Adulterio. </a:t>
            </a:r>
          </a:p>
          <a:p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          -Malos tratos. </a:t>
            </a:r>
          </a:p>
          <a:p>
            <a:pPr>
              <a:buFont typeface="Calibri" pitchFamily="34" charset="0"/>
              <a:buChar char="*"/>
            </a:pP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El divorcio supone más facilidades para el marido. </a:t>
            </a:r>
          </a:p>
          <a:p>
            <a:pPr>
              <a:buFont typeface="Calibri" pitchFamily="34" charset="0"/>
              <a:buChar char="*"/>
            </a:pP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La custodia de los hijos sería para el padre.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de antiguo divorcio gri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073690" cy="6143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336</Words>
  <Application>Microsoft Office PowerPoint</Application>
  <PresentationFormat>Presentación en pantalla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Arabic Typesetting</vt:lpstr>
      <vt:lpstr>Arial</vt:lpstr>
      <vt:lpstr>Blackadder ITC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Casa Marlo</dc:creator>
  <cp:lastModifiedBy>alberto villaplana vecina</cp:lastModifiedBy>
  <cp:revision>17</cp:revision>
  <dcterms:created xsi:type="dcterms:W3CDTF">2017-06-06T17:05:45Z</dcterms:created>
  <dcterms:modified xsi:type="dcterms:W3CDTF">2017-06-08T11:21:18Z</dcterms:modified>
</cp:coreProperties>
</file>